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Arial Narrow"/>
      <p:regular r:id="rId12"/>
      <p:bold r:id="rId13"/>
      <p:italic r:id="rId14"/>
      <p:boldItalic r:id="rId15"/>
    </p:embeddedFont>
    <p:embeddedFont>
      <p:font typeface="Fjalla One"/>
      <p:regular r:id="rId16"/>
    </p:embeddedFont>
    <p:embeddedFont>
      <p:font typeface="Corbel"/>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Corbel-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ArialNarrow-bold.fntdata"/><Relationship Id="rId12" Type="http://schemas.openxmlformats.org/officeDocument/2006/relationships/font" Target="fonts/ArialNarrow-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rialNarrow-boldItalic.fntdata"/><Relationship Id="rId14" Type="http://schemas.openxmlformats.org/officeDocument/2006/relationships/font" Target="fonts/ArialNarrow-italic.fntdata"/><Relationship Id="rId17" Type="http://schemas.openxmlformats.org/officeDocument/2006/relationships/font" Target="fonts/Corbel-regular.fntdata"/><Relationship Id="rId16" Type="http://schemas.openxmlformats.org/officeDocument/2006/relationships/font" Target="fonts/FjallaOne-regular.fntdata"/><Relationship Id="rId5" Type="http://schemas.openxmlformats.org/officeDocument/2006/relationships/notesMaster" Target="notesMasters/notesMaster1.xml"/><Relationship Id="rId19" Type="http://schemas.openxmlformats.org/officeDocument/2006/relationships/font" Target="fonts/Corbel-italic.fntdata"/><Relationship Id="rId6" Type="http://schemas.openxmlformats.org/officeDocument/2006/relationships/slide" Target="slides/slide1.xml"/><Relationship Id="rId18" Type="http://schemas.openxmlformats.org/officeDocument/2006/relationships/font" Target="fonts/Corbel-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44b7574c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44b7574c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244b7574c4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244b7574c4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44b7574c4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44b7574c4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44b7574c4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44b7574c4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44b7574c4b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44b7574c4b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44b7574c4b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44b7574c4b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2208600" y="1879050"/>
            <a:ext cx="4726800" cy="2693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500">
              <a:latin typeface="Fjalla One"/>
              <a:ea typeface="Fjalla One"/>
              <a:cs typeface="Fjalla One"/>
              <a:sym typeface="Fjalla One"/>
            </a:endParaRPr>
          </a:p>
          <a:p>
            <a:pPr indent="0" lvl="0" marL="0" rtl="0" algn="l">
              <a:spcBef>
                <a:spcPts val="0"/>
              </a:spcBef>
              <a:spcAft>
                <a:spcPts val="0"/>
              </a:spcAft>
              <a:buNone/>
            </a:pPr>
            <a:r>
              <a:rPr lang="pt-BR" sz="2500">
                <a:latin typeface="Fjalla One"/>
                <a:ea typeface="Fjalla One"/>
                <a:cs typeface="Fjalla One"/>
                <a:sym typeface="Fjalla One"/>
              </a:rPr>
              <a:t>4 ateliês EMALC</a:t>
            </a:r>
            <a:endParaRPr sz="2500">
              <a:latin typeface="Fjalla One"/>
              <a:ea typeface="Fjalla One"/>
              <a:cs typeface="Fjalla One"/>
              <a:sym typeface="Fjalla One"/>
            </a:endParaRPr>
          </a:p>
          <a:p>
            <a:pPr indent="0" lvl="0" marL="0" rtl="0" algn="l">
              <a:spcBef>
                <a:spcPts val="0"/>
              </a:spcBef>
              <a:spcAft>
                <a:spcPts val="0"/>
              </a:spcAft>
              <a:buNone/>
            </a:pPr>
            <a:r>
              <a:rPr lang="pt-BR" sz="2500">
                <a:latin typeface="Fjalla One"/>
                <a:ea typeface="Fjalla One"/>
                <a:cs typeface="Fjalla One"/>
                <a:sym typeface="Fjalla One"/>
              </a:rPr>
              <a:t>turma Roseli</a:t>
            </a:r>
            <a:endParaRPr sz="2500">
              <a:latin typeface="Fjalla One"/>
              <a:ea typeface="Fjalla One"/>
              <a:cs typeface="Fjalla One"/>
              <a:sym typeface="Fjalla One"/>
            </a:endParaRPr>
          </a:p>
          <a:p>
            <a:pPr indent="0" lvl="0" marL="0" rtl="0" algn="l">
              <a:spcBef>
                <a:spcPts val="0"/>
              </a:spcBef>
              <a:spcAft>
                <a:spcPts val="0"/>
              </a:spcAft>
              <a:buNone/>
            </a:pPr>
            <a:r>
              <a:rPr lang="pt-BR" sz="2500">
                <a:latin typeface="Fjalla One"/>
                <a:ea typeface="Fjalla One"/>
                <a:cs typeface="Fjalla One"/>
                <a:sym typeface="Fjalla One"/>
              </a:rPr>
              <a:t>setembro e outubro 2022</a:t>
            </a:r>
            <a:endParaRPr sz="2500">
              <a:latin typeface="Fjalla One"/>
              <a:ea typeface="Fjalla One"/>
              <a:cs typeface="Fjalla One"/>
              <a:sym typeface="Fjalla One"/>
            </a:endParaRPr>
          </a:p>
          <a:p>
            <a:pPr indent="0" lvl="0" marL="0" rtl="0" algn="l">
              <a:spcBef>
                <a:spcPts val="0"/>
              </a:spcBef>
              <a:spcAft>
                <a:spcPts val="0"/>
              </a:spcAft>
              <a:buNone/>
            </a:pPr>
            <a:r>
              <a:t/>
            </a:r>
            <a:endParaRPr sz="2500">
              <a:latin typeface="Fjalla One"/>
              <a:ea typeface="Fjalla One"/>
              <a:cs typeface="Fjalla One"/>
              <a:sym typeface="Fjalla One"/>
            </a:endParaRPr>
          </a:p>
          <a:p>
            <a:pPr indent="0" lvl="0" marL="0" rtl="0" algn="l">
              <a:spcBef>
                <a:spcPts val="0"/>
              </a:spcBef>
              <a:spcAft>
                <a:spcPts val="0"/>
              </a:spcAft>
              <a:buClr>
                <a:schemeClr val="dk1"/>
              </a:buClr>
              <a:buSzPts val="1100"/>
              <a:buFont typeface="Arial"/>
              <a:buNone/>
            </a:pPr>
            <a:r>
              <a:rPr lang="pt-BR" sz="1000">
                <a:solidFill>
                  <a:schemeClr val="dk1"/>
                </a:solidFill>
              </a:rPr>
              <a:t>Disciplinas Português, Geografia, História e Artes </a:t>
            </a:r>
            <a:endParaRPr sz="2500">
              <a:latin typeface="Fjalla One"/>
              <a:ea typeface="Fjalla One"/>
              <a:cs typeface="Fjalla One"/>
              <a:sym typeface="Fjalla One"/>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nvSpPr>
        <p:spPr>
          <a:xfrm>
            <a:off x="0" y="4366200"/>
            <a:ext cx="4714800" cy="7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latin typeface="Fjalla One"/>
                <a:ea typeface="Fjalla One"/>
                <a:cs typeface="Fjalla One"/>
                <a:sym typeface="Fjalla One"/>
              </a:rPr>
              <a:t>Ateliê 01 e 02</a:t>
            </a:r>
            <a:endParaRPr>
              <a:latin typeface="Fjalla One"/>
              <a:ea typeface="Fjalla One"/>
              <a:cs typeface="Fjalla One"/>
              <a:sym typeface="Fjalla One"/>
            </a:endParaRPr>
          </a:p>
          <a:p>
            <a:pPr indent="0" lvl="0" marL="0" rtl="0" algn="l">
              <a:spcBef>
                <a:spcPts val="0"/>
              </a:spcBef>
              <a:spcAft>
                <a:spcPts val="0"/>
              </a:spcAft>
              <a:buNone/>
            </a:pPr>
            <a:r>
              <a:rPr lang="pt-BR">
                <a:latin typeface="Fjalla One"/>
                <a:ea typeface="Fjalla One"/>
                <a:cs typeface="Fjalla One"/>
                <a:sym typeface="Fjalla One"/>
              </a:rPr>
              <a:t>VENDO DE CIMA O QUE SE VÊ TODO DIA </a:t>
            </a:r>
            <a:endParaRPr>
              <a:latin typeface="Fjalla One"/>
              <a:ea typeface="Fjalla One"/>
              <a:cs typeface="Fjalla One"/>
              <a:sym typeface="Fjalla One"/>
            </a:endParaRPr>
          </a:p>
          <a:p>
            <a:pPr indent="0" lvl="0" marL="0" rtl="0" algn="l">
              <a:spcBef>
                <a:spcPts val="0"/>
              </a:spcBef>
              <a:spcAft>
                <a:spcPts val="0"/>
              </a:spcAft>
              <a:buNone/>
            </a:pPr>
            <a:r>
              <a:rPr lang="pt-BR" sz="1050">
                <a:solidFill>
                  <a:schemeClr val="dk1"/>
                </a:solidFill>
                <a:latin typeface="Corbel"/>
                <a:ea typeface="Corbel"/>
                <a:cs typeface="Corbel"/>
                <a:sym typeface="Corbel"/>
              </a:rPr>
              <a:t>16/09/2022</a:t>
            </a:r>
            <a:endParaRPr>
              <a:latin typeface="Fjalla One"/>
              <a:ea typeface="Fjalla One"/>
              <a:cs typeface="Fjalla One"/>
              <a:sym typeface="Fjalla One"/>
            </a:endParaRPr>
          </a:p>
        </p:txBody>
      </p:sp>
      <p:pic>
        <p:nvPicPr>
          <p:cNvPr id="60" name="Google Shape;60;p14"/>
          <p:cNvPicPr preferRelativeResize="0"/>
          <p:nvPr/>
        </p:nvPicPr>
        <p:blipFill>
          <a:blip r:embed="rId3">
            <a:alphaModFix/>
          </a:blip>
          <a:stretch>
            <a:fillRect/>
          </a:stretch>
        </p:blipFill>
        <p:spPr>
          <a:xfrm>
            <a:off x="0" y="0"/>
            <a:ext cx="2917500" cy="3890000"/>
          </a:xfrm>
          <a:prstGeom prst="rect">
            <a:avLst/>
          </a:prstGeom>
          <a:noFill/>
          <a:ln>
            <a:noFill/>
          </a:ln>
        </p:spPr>
      </p:pic>
      <p:sp>
        <p:nvSpPr>
          <p:cNvPr id="61" name="Google Shape;61;p14"/>
          <p:cNvSpPr txBox="1"/>
          <p:nvPr/>
        </p:nvSpPr>
        <p:spPr>
          <a:xfrm>
            <a:off x="3106575" y="304350"/>
            <a:ext cx="5793600" cy="5721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t-BR" sz="1100">
                <a:solidFill>
                  <a:schemeClr val="dk1"/>
                </a:solidFill>
                <a:latin typeface="Arial Narrow"/>
                <a:ea typeface="Arial Narrow"/>
                <a:cs typeface="Arial Narrow"/>
                <a:sym typeface="Arial Narrow"/>
              </a:rPr>
              <a:t>Unidade temáticas da BNCC do 5º ano  trabalhadas no ateliê 01 ao 10: </a:t>
            </a:r>
            <a:endParaRPr b="1" sz="1100">
              <a:solidFill>
                <a:schemeClr val="dk1"/>
              </a:solidFill>
              <a:latin typeface="Arial Narrow"/>
              <a:ea typeface="Arial Narrow"/>
              <a:cs typeface="Arial Narrow"/>
              <a:sym typeface="Arial Narrow"/>
            </a:endParaRPr>
          </a:p>
          <a:p>
            <a:pPr indent="0" lvl="0" marL="899999" rtl="0" algn="l">
              <a:lnSpc>
                <a:spcPct val="115000"/>
              </a:lnSpc>
              <a:spcBef>
                <a:spcPts val="0"/>
              </a:spcBef>
              <a:spcAft>
                <a:spcPts val="0"/>
              </a:spcAft>
              <a:buClr>
                <a:schemeClr val="dk1"/>
              </a:buClr>
              <a:buSzPts val="1100"/>
              <a:buFont typeface="Arial"/>
              <a:buNone/>
            </a:pPr>
            <a:r>
              <a:t/>
            </a:r>
            <a:endParaRPr b="1" sz="1100">
              <a:solidFill>
                <a:schemeClr val="dk1"/>
              </a:solidFill>
              <a:latin typeface="Arial Narrow"/>
              <a:ea typeface="Arial Narrow"/>
              <a:cs typeface="Arial Narrow"/>
              <a:sym typeface="Arial Narrow"/>
            </a:endParaRPr>
          </a:p>
          <a:p>
            <a:pPr indent="0" lvl="0" marL="0" rtl="0" algn="l">
              <a:lnSpc>
                <a:spcPct val="115000"/>
              </a:lnSpc>
              <a:spcBef>
                <a:spcPts val="0"/>
              </a:spcBef>
              <a:spcAft>
                <a:spcPts val="0"/>
              </a:spcAft>
              <a:buNone/>
            </a:pPr>
            <a:r>
              <a:rPr b="1" lang="pt-BR" sz="1100">
                <a:solidFill>
                  <a:schemeClr val="dk1"/>
                </a:solidFill>
                <a:latin typeface="Arial Narrow"/>
                <a:ea typeface="Arial Narrow"/>
                <a:cs typeface="Arial Narrow"/>
                <a:sym typeface="Arial Narrow"/>
              </a:rPr>
              <a:t>Geografia  -  </a:t>
            </a:r>
            <a:r>
              <a:rPr lang="pt-BR" sz="1100">
                <a:solidFill>
                  <a:schemeClr val="dk1"/>
                </a:solidFill>
                <a:latin typeface="Arial Narrow"/>
                <a:ea typeface="Arial Narrow"/>
                <a:cs typeface="Arial Narrow"/>
                <a:sym typeface="Arial Narrow"/>
              </a:rPr>
              <a:t>O sujeito e seu lugar no mundo / Conexões e escalas / formas de representação do pensamento espacial  / Natureza, ambientes e qualidade de vida.</a:t>
            </a:r>
            <a:endParaRPr sz="1100">
              <a:solidFill>
                <a:schemeClr val="dk1"/>
              </a:solidFill>
              <a:latin typeface="Arial Narrow"/>
              <a:ea typeface="Arial Narrow"/>
              <a:cs typeface="Arial Narrow"/>
              <a:sym typeface="Arial Narrow"/>
            </a:endParaRPr>
          </a:p>
          <a:p>
            <a:pPr indent="0" lvl="0" marL="899999" rtl="0" algn="l">
              <a:lnSpc>
                <a:spcPct val="115000"/>
              </a:lnSpc>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a:p>
            <a:pPr indent="0" lvl="0" marL="0" rtl="0" algn="l">
              <a:lnSpc>
                <a:spcPct val="115000"/>
              </a:lnSpc>
              <a:spcBef>
                <a:spcPts val="0"/>
              </a:spcBef>
              <a:spcAft>
                <a:spcPts val="0"/>
              </a:spcAft>
              <a:buNone/>
            </a:pPr>
            <a:r>
              <a:rPr b="1" lang="pt-BR" sz="1100">
                <a:solidFill>
                  <a:schemeClr val="dk1"/>
                </a:solidFill>
                <a:latin typeface="Arial Narrow"/>
                <a:ea typeface="Arial Narrow"/>
                <a:cs typeface="Arial Narrow"/>
                <a:sym typeface="Arial Narrow"/>
              </a:rPr>
              <a:t>História -</a:t>
            </a:r>
            <a:r>
              <a:rPr lang="pt-BR" sz="1100">
                <a:solidFill>
                  <a:schemeClr val="dk1"/>
                </a:solidFill>
                <a:latin typeface="Arial Narrow"/>
                <a:ea typeface="Arial Narrow"/>
                <a:cs typeface="Arial Narrow"/>
                <a:sym typeface="Arial Narrow"/>
              </a:rPr>
              <a:t> Mundo pessoal: meu lugar no mundo / Mundo pessoal: eu, meu grupo social e eu tempo]</a:t>
            </a:r>
            <a:endParaRPr sz="1100">
              <a:solidFill>
                <a:schemeClr val="dk1"/>
              </a:solidFill>
              <a:latin typeface="Arial Narrow"/>
              <a:ea typeface="Arial Narrow"/>
              <a:cs typeface="Arial Narrow"/>
              <a:sym typeface="Arial Narrow"/>
            </a:endParaRPr>
          </a:p>
          <a:p>
            <a:pPr indent="0" lvl="0" marL="899999" rtl="0" algn="l">
              <a:lnSpc>
                <a:spcPct val="115000"/>
              </a:lnSpc>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899999" rtl="0" algn="l">
              <a:lnSpc>
                <a:spcPct val="115000"/>
              </a:lnSpc>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b="1" lang="pt-BR" sz="1100">
                <a:solidFill>
                  <a:schemeClr val="dk1"/>
                </a:solidFill>
                <a:latin typeface="Arial Narrow"/>
                <a:ea typeface="Arial Narrow"/>
                <a:cs typeface="Arial Narrow"/>
                <a:sym typeface="Arial Narrow"/>
              </a:rPr>
              <a:t>Habilidades _ Objetos do conhecimento BNCC (conceitos, conjunto de conteúdos e processos) do ateliê 01 e 02:</a:t>
            </a:r>
            <a:r>
              <a:rPr lang="pt-BR" sz="1100">
                <a:solidFill>
                  <a:schemeClr val="dk1"/>
                </a:solidFill>
                <a:latin typeface="Arial Narrow"/>
                <a:ea typeface="Arial Narrow"/>
                <a:cs typeface="Arial Narrow"/>
                <a:sym typeface="Arial Narrow"/>
              </a:rPr>
              <a:t> escala, posições cardeais, representação, imagem de satélite, trajetos, localização espacial</a:t>
            </a:r>
            <a:endParaRPr sz="1100">
              <a:solidFill>
                <a:schemeClr val="dk1"/>
              </a:solidFill>
              <a:latin typeface="Arial Narrow"/>
              <a:ea typeface="Arial Narrow"/>
              <a:cs typeface="Arial Narrow"/>
              <a:sym typeface="Arial Narrow"/>
            </a:endParaRPr>
          </a:p>
          <a:p>
            <a:pPr indent="0" lvl="0" marL="899999" rtl="0" algn="l">
              <a:lnSpc>
                <a:spcPct val="115000"/>
              </a:lnSpc>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a:p>
            <a:pPr indent="0" lvl="0" marL="0" rtl="0" algn="l">
              <a:lnSpc>
                <a:spcPct val="115000"/>
              </a:lnSpc>
              <a:spcBef>
                <a:spcPts val="0"/>
              </a:spcBef>
              <a:spcAft>
                <a:spcPts val="0"/>
              </a:spcAft>
              <a:buNone/>
            </a:pPr>
            <a:r>
              <a:rPr b="1" lang="pt-BR" sz="1100">
                <a:solidFill>
                  <a:schemeClr val="dk1"/>
                </a:solidFill>
                <a:latin typeface="Arial Narrow"/>
                <a:ea typeface="Arial Narrow"/>
                <a:cs typeface="Arial Narrow"/>
                <a:sym typeface="Arial Narrow"/>
              </a:rPr>
              <a:t>Objetivo do ateliê para a pesquisa do Grupo Águas: </a:t>
            </a:r>
            <a:r>
              <a:rPr lang="pt-BR" sz="1100">
                <a:solidFill>
                  <a:schemeClr val="dk1"/>
                </a:solidFill>
                <a:latin typeface="Arial Narrow"/>
                <a:ea typeface="Arial Narrow"/>
                <a:cs typeface="Arial Narrow"/>
                <a:sym typeface="Arial Narrow"/>
              </a:rPr>
              <a:t>Registar a percepção dos estudantes em relação à morfologia do espaço cotidiano. Posteriormente o educador/pesquisador  georreferenciará as marcações para entender se elas estão dentro de uma mesma circunstância. A pergunta que guia é: a ideia de vizinhança de cada estudante (entendendo vizinhança como espaço cotidiano) está circunscrita numa circunstância ou é  independente da lógica das águas? </a:t>
            </a:r>
            <a:endParaRPr sz="1100">
              <a:solidFill>
                <a:schemeClr val="dk1"/>
              </a:solidFill>
              <a:latin typeface="Arial Narrow"/>
              <a:ea typeface="Arial Narrow"/>
              <a:cs typeface="Arial Narrow"/>
              <a:sym typeface="Arial Narrow"/>
            </a:endParaRPr>
          </a:p>
          <a:p>
            <a:pPr indent="0" lvl="0" marL="0" rtl="0" algn="l">
              <a:lnSpc>
                <a:spcPct val="115000"/>
              </a:lnSpc>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b="1" lang="pt-BR" sz="1100">
                <a:solidFill>
                  <a:schemeClr val="dk1"/>
                </a:solidFill>
                <a:latin typeface="Arial Narrow"/>
                <a:ea typeface="Arial Narrow"/>
                <a:cs typeface="Arial Narrow"/>
                <a:sym typeface="Arial Narrow"/>
              </a:rPr>
              <a:t>Atividades propostas que favorecem o trabalho com as competências da BNCC:</a:t>
            </a:r>
            <a:endParaRPr b="1"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Ativação do conhecimento prévio</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Interpretação</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Pesquisa</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Realidade próxima</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Atividade de associação</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Atividade em grupo</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Atividade de reflexão</a:t>
            </a:r>
            <a:endParaRPr sz="1100">
              <a:solidFill>
                <a:schemeClr val="dk1"/>
              </a:solidFill>
              <a:latin typeface="Arial Narrow"/>
              <a:ea typeface="Arial Narrow"/>
              <a:cs typeface="Arial Narrow"/>
              <a:sym typeface="Arial Narrow"/>
            </a:endParaRPr>
          </a:p>
          <a:p>
            <a:pPr indent="0" lvl="0" marL="899999" rtl="0" algn="l">
              <a:lnSpc>
                <a:spcPct val="115000"/>
              </a:lnSpc>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899999" rtl="0" algn="l">
              <a:lnSpc>
                <a:spcPct val="115000"/>
              </a:lnSpc>
              <a:spcBef>
                <a:spcPts val="0"/>
              </a:spcBef>
              <a:spcAft>
                <a:spcPts val="0"/>
              </a:spcAft>
              <a:buClr>
                <a:schemeClr val="dk1"/>
              </a:buClr>
              <a:buSzPts val="1100"/>
              <a:buFont typeface="Arial"/>
              <a:buNone/>
            </a:pPr>
            <a:r>
              <a:t/>
            </a:r>
            <a:endParaRPr sz="1100">
              <a:solidFill>
                <a:schemeClr val="dk1"/>
              </a:solidFill>
              <a:latin typeface="Arial Narrow"/>
              <a:ea typeface="Arial Narrow"/>
              <a:cs typeface="Arial Narrow"/>
              <a:sym typeface="Arial Narr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5"/>
          <p:cNvSpPr txBox="1"/>
          <p:nvPr/>
        </p:nvSpPr>
        <p:spPr>
          <a:xfrm>
            <a:off x="0" y="4366200"/>
            <a:ext cx="4714800" cy="7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latin typeface="Fjalla One"/>
                <a:ea typeface="Fjalla One"/>
                <a:cs typeface="Fjalla One"/>
                <a:sym typeface="Fjalla One"/>
              </a:rPr>
              <a:t>Ateliê 01 e 02</a:t>
            </a:r>
            <a:endParaRPr>
              <a:latin typeface="Fjalla One"/>
              <a:ea typeface="Fjalla One"/>
              <a:cs typeface="Fjalla One"/>
              <a:sym typeface="Fjalla One"/>
            </a:endParaRPr>
          </a:p>
          <a:p>
            <a:pPr indent="0" lvl="0" marL="0" rtl="0" algn="l">
              <a:spcBef>
                <a:spcPts val="0"/>
              </a:spcBef>
              <a:spcAft>
                <a:spcPts val="0"/>
              </a:spcAft>
              <a:buNone/>
            </a:pPr>
            <a:r>
              <a:rPr lang="pt-BR">
                <a:latin typeface="Fjalla One"/>
                <a:ea typeface="Fjalla One"/>
                <a:cs typeface="Fjalla One"/>
                <a:sym typeface="Fjalla One"/>
              </a:rPr>
              <a:t>VENDO DE CIMA O QUE SE VÊ TODO DIA </a:t>
            </a:r>
            <a:endParaRPr>
              <a:latin typeface="Fjalla One"/>
              <a:ea typeface="Fjalla One"/>
              <a:cs typeface="Fjalla One"/>
              <a:sym typeface="Fjalla One"/>
            </a:endParaRPr>
          </a:p>
          <a:p>
            <a:pPr indent="0" lvl="0" marL="0" rtl="0" algn="l">
              <a:spcBef>
                <a:spcPts val="0"/>
              </a:spcBef>
              <a:spcAft>
                <a:spcPts val="0"/>
              </a:spcAft>
              <a:buNone/>
            </a:pPr>
            <a:r>
              <a:rPr lang="pt-BR" sz="1050">
                <a:solidFill>
                  <a:schemeClr val="dk1"/>
                </a:solidFill>
                <a:latin typeface="Corbel"/>
                <a:ea typeface="Corbel"/>
                <a:cs typeface="Corbel"/>
                <a:sym typeface="Corbel"/>
              </a:rPr>
              <a:t>30/09/2022</a:t>
            </a:r>
            <a:endParaRPr>
              <a:latin typeface="Fjalla One"/>
              <a:ea typeface="Fjalla One"/>
              <a:cs typeface="Fjalla One"/>
              <a:sym typeface="Fjalla One"/>
            </a:endParaRPr>
          </a:p>
        </p:txBody>
      </p:sp>
      <p:pic>
        <p:nvPicPr>
          <p:cNvPr id="67" name="Google Shape;67;p15"/>
          <p:cNvPicPr preferRelativeResize="0"/>
          <p:nvPr/>
        </p:nvPicPr>
        <p:blipFill>
          <a:blip r:embed="rId3">
            <a:alphaModFix/>
          </a:blip>
          <a:stretch>
            <a:fillRect/>
          </a:stretch>
        </p:blipFill>
        <p:spPr>
          <a:xfrm>
            <a:off x="-3" y="0"/>
            <a:ext cx="2893924" cy="3858575"/>
          </a:xfrm>
          <a:prstGeom prst="rect">
            <a:avLst/>
          </a:prstGeom>
          <a:noFill/>
          <a:ln>
            <a:noFill/>
          </a:ln>
        </p:spPr>
      </p:pic>
      <p:sp>
        <p:nvSpPr>
          <p:cNvPr id="68" name="Google Shape;68;p15"/>
          <p:cNvSpPr txBox="1"/>
          <p:nvPr/>
        </p:nvSpPr>
        <p:spPr>
          <a:xfrm>
            <a:off x="3466950" y="290775"/>
            <a:ext cx="51435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a:p>
        </p:txBody>
      </p:sp>
      <p:sp>
        <p:nvSpPr>
          <p:cNvPr id="69" name="Google Shape;69;p15"/>
          <p:cNvSpPr txBox="1"/>
          <p:nvPr/>
        </p:nvSpPr>
        <p:spPr>
          <a:xfrm>
            <a:off x="3106575" y="304350"/>
            <a:ext cx="5793600" cy="5526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t-BR" sz="1100">
                <a:solidFill>
                  <a:schemeClr val="dk1"/>
                </a:solidFill>
                <a:latin typeface="Arial Narrow"/>
                <a:ea typeface="Arial Narrow"/>
                <a:cs typeface="Arial Narrow"/>
                <a:sym typeface="Arial Narrow"/>
              </a:rPr>
              <a:t>Unidade temáticas da BNCC do 5º ano  trabalhadas no ateliê 01 e 02: </a:t>
            </a:r>
            <a:endParaRPr b="1" sz="1100">
              <a:solidFill>
                <a:schemeClr val="dk1"/>
              </a:solidFill>
              <a:latin typeface="Arial Narrow"/>
              <a:ea typeface="Arial Narrow"/>
              <a:cs typeface="Arial Narrow"/>
              <a:sym typeface="Arial Narrow"/>
            </a:endParaRPr>
          </a:p>
          <a:p>
            <a:pPr indent="0" lvl="0" marL="899999" rtl="0" algn="l">
              <a:lnSpc>
                <a:spcPct val="115000"/>
              </a:lnSpc>
              <a:spcBef>
                <a:spcPts val="0"/>
              </a:spcBef>
              <a:spcAft>
                <a:spcPts val="0"/>
              </a:spcAft>
              <a:buNone/>
            </a:pPr>
            <a:r>
              <a:t/>
            </a:r>
            <a:endParaRPr b="1" sz="1100">
              <a:solidFill>
                <a:schemeClr val="dk1"/>
              </a:solidFill>
              <a:latin typeface="Arial Narrow"/>
              <a:ea typeface="Arial Narrow"/>
              <a:cs typeface="Arial Narrow"/>
              <a:sym typeface="Arial Narrow"/>
            </a:endParaRPr>
          </a:p>
          <a:p>
            <a:pPr indent="0" lvl="0" marL="0" rtl="0" algn="l">
              <a:lnSpc>
                <a:spcPct val="115000"/>
              </a:lnSpc>
              <a:spcBef>
                <a:spcPts val="0"/>
              </a:spcBef>
              <a:spcAft>
                <a:spcPts val="0"/>
              </a:spcAft>
              <a:buNone/>
            </a:pPr>
            <a:r>
              <a:rPr b="1" lang="pt-BR" sz="1100">
                <a:solidFill>
                  <a:schemeClr val="dk1"/>
                </a:solidFill>
                <a:latin typeface="Arial Narrow"/>
                <a:ea typeface="Arial Narrow"/>
                <a:cs typeface="Arial Narrow"/>
                <a:sym typeface="Arial Narrow"/>
              </a:rPr>
              <a:t>Geografia  -  </a:t>
            </a:r>
            <a:r>
              <a:rPr lang="pt-BR" sz="1100">
                <a:solidFill>
                  <a:schemeClr val="dk1"/>
                </a:solidFill>
                <a:latin typeface="Arial Narrow"/>
                <a:ea typeface="Arial Narrow"/>
                <a:cs typeface="Arial Narrow"/>
                <a:sym typeface="Arial Narrow"/>
              </a:rPr>
              <a:t>O sujeito e seu lugar no mundo / Conexões e escalas / formas de representação do pensamento espacial  / Natureza, ambientes e qualidade de vida.</a:t>
            </a:r>
            <a:endParaRPr sz="1100">
              <a:solidFill>
                <a:schemeClr val="dk1"/>
              </a:solidFill>
              <a:latin typeface="Arial Narrow"/>
              <a:ea typeface="Arial Narrow"/>
              <a:cs typeface="Arial Narrow"/>
              <a:sym typeface="Arial Narrow"/>
            </a:endParaRPr>
          </a:p>
          <a:p>
            <a:pPr indent="0" lvl="0" marL="899999" rtl="0" algn="l">
              <a:lnSpc>
                <a:spcPct val="115000"/>
              </a:lnSpc>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rtl="0" algn="l">
              <a:lnSpc>
                <a:spcPct val="115000"/>
              </a:lnSpc>
              <a:spcBef>
                <a:spcPts val="0"/>
              </a:spcBef>
              <a:spcAft>
                <a:spcPts val="0"/>
              </a:spcAft>
              <a:buNone/>
            </a:pPr>
            <a:r>
              <a:rPr b="1" lang="pt-BR" sz="1100">
                <a:solidFill>
                  <a:schemeClr val="dk1"/>
                </a:solidFill>
                <a:latin typeface="Arial Narrow"/>
                <a:ea typeface="Arial Narrow"/>
                <a:cs typeface="Arial Narrow"/>
                <a:sym typeface="Arial Narrow"/>
              </a:rPr>
              <a:t>História -</a:t>
            </a:r>
            <a:r>
              <a:rPr lang="pt-BR" sz="1100">
                <a:solidFill>
                  <a:schemeClr val="dk1"/>
                </a:solidFill>
                <a:latin typeface="Arial Narrow"/>
                <a:ea typeface="Arial Narrow"/>
                <a:cs typeface="Arial Narrow"/>
                <a:sym typeface="Arial Narrow"/>
              </a:rPr>
              <a:t> Mundo pessoal: meu lugar no mundo / Mundo pessoal: eu, meu grupo social e eu tempo]</a:t>
            </a:r>
            <a:endParaRPr sz="1100">
              <a:solidFill>
                <a:schemeClr val="dk1"/>
              </a:solidFill>
              <a:latin typeface="Arial Narrow"/>
              <a:ea typeface="Arial Narrow"/>
              <a:cs typeface="Arial Narrow"/>
              <a:sym typeface="Arial Narrow"/>
            </a:endParaRPr>
          </a:p>
          <a:p>
            <a:pPr indent="0" lvl="0" marL="899999" rtl="0" algn="l">
              <a:lnSpc>
                <a:spcPct val="115000"/>
              </a:lnSpc>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b="1" lang="pt-BR" sz="1100">
                <a:solidFill>
                  <a:schemeClr val="dk1"/>
                </a:solidFill>
                <a:latin typeface="Arial Narrow"/>
                <a:ea typeface="Arial Narrow"/>
                <a:cs typeface="Arial Narrow"/>
                <a:sym typeface="Arial Narrow"/>
              </a:rPr>
              <a:t>Habilidades _ Objetos do conhecimento BNCC (conceitos, conjunto de conteúdos e processos):</a:t>
            </a:r>
            <a:r>
              <a:rPr lang="pt-BR" sz="1100">
                <a:solidFill>
                  <a:schemeClr val="dk1"/>
                </a:solidFill>
                <a:latin typeface="Arial Narrow"/>
                <a:ea typeface="Arial Narrow"/>
                <a:cs typeface="Arial Narrow"/>
                <a:sym typeface="Arial Narrow"/>
              </a:rPr>
              <a:t> escala, posições cardeais, representação, imagem de satélite, trajetos, localização espacial</a:t>
            </a:r>
            <a:endParaRPr sz="1100">
              <a:solidFill>
                <a:schemeClr val="dk1"/>
              </a:solidFill>
              <a:latin typeface="Arial Narrow"/>
              <a:ea typeface="Arial Narrow"/>
              <a:cs typeface="Arial Narrow"/>
              <a:sym typeface="Arial Narrow"/>
            </a:endParaRPr>
          </a:p>
          <a:p>
            <a:pPr indent="0" lvl="0" marL="899999" rtl="0" algn="l">
              <a:lnSpc>
                <a:spcPct val="115000"/>
              </a:lnSpc>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rtl="0" algn="l">
              <a:lnSpc>
                <a:spcPct val="115000"/>
              </a:lnSpc>
              <a:spcBef>
                <a:spcPts val="0"/>
              </a:spcBef>
              <a:spcAft>
                <a:spcPts val="0"/>
              </a:spcAft>
              <a:buNone/>
            </a:pPr>
            <a:r>
              <a:rPr b="1" lang="pt-BR" sz="1100">
                <a:solidFill>
                  <a:schemeClr val="dk1"/>
                </a:solidFill>
                <a:latin typeface="Arial Narrow"/>
                <a:ea typeface="Arial Narrow"/>
                <a:cs typeface="Arial Narrow"/>
                <a:sym typeface="Arial Narrow"/>
              </a:rPr>
              <a:t>Objetivo do ateliê para a pesquisa do Grupo Águas: </a:t>
            </a:r>
            <a:r>
              <a:rPr lang="pt-BR" sz="1100">
                <a:solidFill>
                  <a:schemeClr val="dk1"/>
                </a:solidFill>
                <a:latin typeface="Arial Narrow"/>
                <a:ea typeface="Arial Narrow"/>
                <a:cs typeface="Arial Narrow"/>
                <a:sym typeface="Arial Narrow"/>
              </a:rPr>
              <a:t>Registar a percepção dos estudantes em relação à morfologia do espaço cotidiano. Posteriormente o educador/pesquisador  georreferenciará as marcações para entender se elas estão dentro de uma mesma circunstância. A pergunta que guia é: a ideia de vizinhança de cada estudante (entendendo vizinhança como espaço cotidiano) está circunscrita numa circunstância ou é  independente da lógica das águas? </a:t>
            </a:r>
            <a:endParaRPr sz="1100">
              <a:solidFill>
                <a:schemeClr val="dk1"/>
              </a:solidFill>
              <a:latin typeface="Arial Narrow"/>
              <a:ea typeface="Arial Narrow"/>
              <a:cs typeface="Arial Narrow"/>
              <a:sym typeface="Arial Narrow"/>
            </a:endParaRPr>
          </a:p>
          <a:p>
            <a:pPr indent="0" lvl="0" marL="0" rtl="0" algn="l">
              <a:lnSpc>
                <a:spcPct val="115000"/>
              </a:lnSpc>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b="1" lang="pt-BR" sz="1100">
                <a:solidFill>
                  <a:schemeClr val="dk1"/>
                </a:solidFill>
                <a:latin typeface="Arial Narrow"/>
                <a:ea typeface="Arial Narrow"/>
                <a:cs typeface="Arial Narrow"/>
                <a:sym typeface="Arial Narrow"/>
              </a:rPr>
              <a:t>Atividades propostas que favorecem o trabalho com as competências da BNCC:</a:t>
            </a:r>
            <a:endParaRPr b="1"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Ativação do conhecimento prévio</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Interpretação</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Pesquisa</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Realidade próxima</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Atividade de associação</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Atividade em grupo</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Atividade de reflexão</a:t>
            </a:r>
            <a:endParaRPr sz="1100">
              <a:solidFill>
                <a:schemeClr val="dk1"/>
              </a:solidFill>
              <a:latin typeface="Arial Narrow"/>
              <a:ea typeface="Arial Narrow"/>
              <a:cs typeface="Arial Narrow"/>
              <a:sym typeface="Arial Narrow"/>
            </a:endParaRPr>
          </a:p>
          <a:p>
            <a:pPr indent="0" lvl="0" marL="899999" rtl="0" algn="l">
              <a:lnSpc>
                <a:spcPct val="115000"/>
              </a:lnSpc>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899999" rtl="0" algn="l">
              <a:lnSpc>
                <a:spcPct val="115000"/>
              </a:lnSpc>
              <a:spcBef>
                <a:spcPts val="0"/>
              </a:spcBef>
              <a:spcAft>
                <a:spcPts val="0"/>
              </a:spcAft>
              <a:buNone/>
            </a:pPr>
            <a:r>
              <a:t/>
            </a:r>
            <a:endParaRPr sz="1100">
              <a:solidFill>
                <a:schemeClr val="dk1"/>
              </a:solidFill>
              <a:latin typeface="Arial Narrow"/>
              <a:ea typeface="Arial Narrow"/>
              <a:cs typeface="Arial Narrow"/>
              <a:sym typeface="Arial Narr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nvSpPr>
        <p:spPr>
          <a:xfrm>
            <a:off x="0" y="4366200"/>
            <a:ext cx="4714800" cy="7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latin typeface="Fjalla One"/>
                <a:ea typeface="Fjalla One"/>
                <a:cs typeface="Fjalla One"/>
                <a:sym typeface="Fjalla One"/>
              </a:rPr>
              <a:t>Ateliê 03</a:t>
            </a:r>
            <a:endParaRPr>
              <a:latin typeface="Fjalla One"/>
              <a:ea typeface="Fjalla One"/>
              <a:cs typeface="Fjalla One"/>
              <a:sym typeface="Fjalla One"/>
            </a:endParaRPr>
          </a:p>
          <a:p>
            <a:pPr indent="0" lvl="0" marL="0" rtl="0" algn="l">
              <a:spcBef>
                <a:spcPts val="0"/>
              </a:spcBef>
              <a:spcAft>
                <a:spcPts val="0"/>
              </a:spcAft>
              <a:buNone/>
            </a:pPr>
            <a:r>
              <a:rPr lang="pt-BR">
                <a:latin typeface="Fjalla One"/>
                <a:ea typeface="Fjalla One"/>
                <a:cs typeface="Fjalla One"/>
                <a:sym typeface="Fjalla One"/>
              </a:rPr>
              <a:t>DESENHANDO A PAISAGEM DA VIZINHANÇA</a:t>
            </a:r>
            <a:endParaRPr>
              <a:latin typeface="Fjalla One"/>
              <a:ea typeface="Fjalla One"/>
              <a:cs typeface="Fjalla One"/>
              <a:sym typeface="Fjalla One"/>
            </a:endParaRPr>
          </a:p>
          <a:p>
            <a:pPr indent="0" lvl="0" marL="0" rtl="0" algn="l">
              <a:spcBef>
                <a:spcPts val="0"/>
              </a:spcBef>
              <a:spcAft>
                <a:spcPts val="0"/>
              </a:spcAft>
              <a:buClr>
                <a:srgbClr val="000000"/>
              </a:buClr>
              <a:buSzPts val="1100"/>
              <a:buFont typeface="Arial"/>
              <a:buNone/>
            </a:pPr>
            <a:r>
              <a:rPr lang="pt-BR" sz="1050">
                <a:solidFill>
                  <a:schemeClr val="dk1"/>
                </a:solidFill>
                <a:latin typeface="Corbel"/>
                <a:ea typeface="Corbel"/>
                <a:cs typeface="Corbel"/>
                <a:sym typeface="Corbel"/>
              </a:rPr>
              <a:t>06/10/2022</a:t>
            </a:r>
            <a:endParaRPr>
              <a:latin typeface="Fjalla One"/>
              <a:ea typeface="Fjalla One"/>
              <a:cs typeface="Fjalla One"/>
              <a:sym typeface="Fjalla One"/>
            </a:endParaRPr>
          </a:p>
        </p:txBody>
      </p:sp>
      <p:pic>
        <p:nvPicPr>
          <p:cNvPr id="75" name="Google Shape;75;p16"/>
          <p:cNvPicPr preferRelativeResize="0"/>
          <p:nvPr/>
        </p:nvPicPr>
        <p:blipFill>
          <a:blip r:embed="rId3">
            <a:alphaModFix/>
          </a:blip>
          <a:stretch>
            <a:fillRect/>
          </a:stretch>
        </p:blipFill>
        <p:spPr>
          <a:xfrm>
            <a:off x="0" y="0"/>
            <a:ext cx="2976250" cy="3968323"/>
          </a:xfrm>
          <a:prstGeom prst="rect">
            <a:avLst/>
          </a:prstGeom>
          <a:noFill/>
          <a:ln>
            <a:noFill/>
          </a:ln>
        </p:spPr>
      </p:pic>
      <p:sp>
        <p:nvSpPr>
          <p:cNvPr id="76" name="Google Shape;76;p16"/>
          <p:cNvSpPr txBox="1"/>
          <p:nvPr/>
        </p:nvSpPr>
        <p:spPr>
          <a:xfrm>
            <a:off x="3106575" y="304350"/>
            <a:ext cx="5793600" cy="2758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pt-BR" sz="1100">
                <a:solidFill>
                  <a:schemeClr val="dk1"/>
                </a:solidFill>
                <a:latin typeface="Arial Narrow"/>
                <a:ea typeface="Arial Narrow"/>
                <a:cs typeface="Arial Narrow"/>
                <a:sym typeface="Arial Narrow"/>
              </a:rPr>
              <a:t>Objetivo do ateliê para a pesquisa do Grupo Águas: </a:t>
            </a:r>
            <a:r>
              <a:rPr lang="pt-BR" sz="1100">
                <a:solidFill>
                  <a:schemeClr val="dk1"/>
                </a:solidFill>
                <a:latin typeface="Arial Narrow"/>
                <a:ea typeface="Arial Narrow"/>
                <a:cs typeface="Arial Narrow"/>
                <a:sym typeface="Arial Narrow"/>
              </a:rPr>
              <a:t>Nos 2 primeiros ateliês as crianças reconheceram lugares da bacia hidrográfica através da imagem de satélite. Neste momento do ateliê 03, após as pesquisadoras apresentarem  para os estudantes diversos artistas que trabalham com a representação de paisagem, cada estudante deve fazer um desenho representando sua vizinhança. O grupo quer saber como as crianças representam seu espaço cotidiano.</a:t>
            </a:r>
            <a:endParaRPr b="1" sz="1100">
              <a:solidFill>
                <a:schemeClr val="dk1"/>
              </a:solidFill>
              <a:latin typeface="Arial Narrow"/>
              <a:ea typeface="Arial Narrow"/>
              <a:cs typeface="Arial Narrow"/>
              <a:sym typeface="Arial Narrow"/>
            </a:endParaRPr>
          </a:p>
          <a:p>
            <a:pPr indent="0" lvl="0" marL="0" rtl="0" algn="l">
              <a:lnSpc>
                <a:spcPct val="115000"/>
              </a:lnSpc>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b="1" lang="pt-BR" sz="1100">
                <a:solidFill>
                  <a:schemeClr val="dk1"/>
                </a:solidFill>
                <a:latin typeface="Arial Narrow"/>
                <a:ea typeface="Arial Narrow"/>
                <a:cs typeface="Arial Narrow"/>
                <a:sym typeface="Arial Narrow"/>
              </a:rPr>
              <a:t>Atividades propostas que favorecem o trabalho com as competências da BNCC:</a:t>
            </a:r>
            <a:endParaRPr b="1"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Ativação do conhecimento prévio</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Realidade próxima</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Atividade prática</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899999" rtl="0" algn="l">
              <a:lnSpc>
                <a:spcPct val="115000"/>
              </a:lnSpc>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899999" rtl="0" algn="l">
              <a:lnSpc>
                <a:spcPct val="115000"/>
              </a:lnSpc>
              <a:spcBef>
                <a:spcPts val="0"/>
              </a:spcBef>
              <a:spcAft>
                <a:spcPts val="0"/>
              </a:spcAft>
              <a:buNone/>
            </a:pPr>
            <a:r>
              <a:t/>
            </a:r>
            <a:endParaRPr sz="1100">
              <a:solidFill>
                <a:schemeClr val="dk1"/>
              </a:solidFill>
              <a:latin typeface="Arial Narrow"/>
              <a:ea typeface="Arial Narrow"/>
              <a:cs typeface="Arial Narrow"/>
              <a:sym typeface="Arial Narrow"/>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nvSpPr>
        <p:spPr>
          <a:xfrm>
            <a:off x="0" y="4366200"/>
            <a:ext cx="4714800" cy="7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latin typeface="Fjalla One"/>
                <a:ea typeface="Fjalla One"/>
                <a:cs typeface="Fjalla One"/>
                <a:sym typeface="Fjalla One"/>
              </a:rPr>
              <a:t>Ateliê 04</a:t>
            </a:r>
            <a:endParaRPr>
              <a:latin typeface="Fjalla One"/>
              <a:ea typeface="Fjalla One"/>
              <a:cs typeface="Fjalla One"/>
              <a:sym typeface="Fjalla One"/>
            </a:endParaRPr>
          </a:p>
          <a:p>
            <a:pPr indent="0" lvl="0" marL="0" rtl="0" algn="l">
              <a:spcBef>
                <a:spcPts val="0"/>
              </a:spcBef>
              <a:spcAft>
                <a:spcPts val="0"/>
              </a:spcAft>
              <a:buNone/>
            </a:pPr>
            <a:r>
              <a:rPr lang="pt-BR">
                <a:latin typeface="Fjalla One"/>
                <a:ea typeface="Fjalla One"/>
                <a:cs typeface="Fjalla One"/>
                <a:sym typeface="Fjalla One"/>
              </a:rPr>
              <a:t>PINTURA AO AR LIVRE NAS MARGENS DO CAPÃO</a:t>
            </a:r>
            <a:endParaRPr>
              <a:latin typeface="Fjalla One"/>
              <a:ea typeface="Fjalla One"/>
              <a:cs typeface="Fjalla One"/>
              <a:sym typeface="Fjalla One"/>
            </a:endParaRPr>
          </a:p>
          <a:p>
            <a:pPr indent="0" lvl="0" marL="0" rtl="0" algn="l">
              <a:spcBef>
                <a:spcPts val="0"/>
              </a:spcBef>
              <a:spcAft>
                <a:spcPts val="0"/>
              </a:spcAft>
              <a:buNone/>
            </a:pPr>
            <a:r>
              <a:rPr lang="pt-BR" sz="1050">
                <a:solidFill>
                  <a:schemeClr val="dk1"/>
                </a:solidFill>
                <a:latin typeface="Corbel"/>
                <a:ea typeface="Corbel"/>
                <a:cs typeface="Corbel"/>
                <a:sym typeface="Corbel"/>
              </a:rPr>
              <a:t>21/10/2022</a:t>
            </a:r>
            <a:endParaRPr>
              <a:latin typeface="Fjalla One"/>
              <a:ea typeface="Fjalla One"/>
              <a:cs typeface="Fjalla One"/>
              <a:sym typeface="Fjalla One"/>
            </a:endParaRPr>
          </a:p>
        </p:txBody>
      </p:sp>
      <p:pic>
        <p:nvPicPr>
          <p:cNvPr id="82" name="Google Shape;82;p17"/>
          <p:cNvPicPr preferRelativeResize="0"/>
          <p:nvPr/>
        </p:nvPicPr>
        <p:blipFill>
          <a:blip r:embed="rId3">
            <a:alphaModFix/>
          </a:blip>
          <a:stretch>
            <a:fillRect/>
          </a:stretch>
        </p:blipFill>
        <p:spPr>
          <a:xfrm>
            <a:off x="152400" y="152400"/>
            <a:ext cx="5415199" cy="4061399"/>
          </a:xfrm>
          <a:prstGeom prst="rect">
            <a:avLst/>
          </a:prstGeom>
          <a:noFill/>
          <a:ln>
            <a:noFill/>
          </a:ln>
        </p:spPr>
      </p:pic>
      <p:sp>
        <p:nvSpPr>
          <p:cNvPr id="83" name="Google Shape;83;p17"/>
          <p:cNvSpPr txBox="1"/>
          <p:nvPr/>
        </p:nvSpPr>
        <p:spPr>
          <a:xfrm>
            <a:off x="5673125" y="125850"/>
            <a:ext cx="3227100" cy="391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100">
                <a:solidFill>
                  <a:schemeClr val="dk1"/>
                </a:solidFill>
                <a:latin typeface="Arial Narrow"/>
                <a:ea typeface="Arial Narrow"/>
                <a:cs typeface="Arial Narrow"/>
                <a:sym typeface="Arial Narrow"/>
              </a:rPr>
              <a:t>Habilidades _ Objetos do conhecimento BNCC (conceitos, conjunto de conteúdos e processos):</a:t>
            </a:r>
            <a:r>
              <a:rPr lang="pt-BR" sz="1100">
                <a:solidFill>
                  <a:schemeClr val="dk1"/>
                </a:solidFill>
                <a:latin typeface="Arial Narrow"/>
                <a:ea typeface="Arial Narrow"/>
                <a:cs typeface="Arial Narrow"/>
                <a:sym typeface="Arial Narrow"/>
              </a:rPr>
              <a:t> Paisagem, Lugar</a:t>
            </a:r>
            <a:endParaRPr sz="1100">
              <a:solidFill>
                <a:schemeClr val="dk1"/>
              </a:solidFill>
              <a:latin typeface="Arial Narrow"/>
              <a:ea typeface="Arial Narrow"/>
              <a:cs typeface="Arial Narrow"/>
              <a:sym typeface="Arial Narrow"/>
            </a:endParaRPr>
          </a:p>
          <a:p>
            <a:pPr indent="0" lvl="0" marL="899999" rtl="0" algn="l">
              <a:lnSpc>
                <a:spcPct val="115000"/>
              </a:lnSpc>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rtl="0" algn="l">
              <a:lnSpc>
                <a:spcPct val="115000"/>
              </a:lnSpc>
              <a:spcBef>
                <a:spcPts val="0"/>
              </a:spcBef>
              <a:spcAft>
                <a:spcPts val="0"/>
              </a:spcAft>
              <a:buNone/>
            </a:pPr>
            <a:r>
              <a:rPr b="1" lang="pt-BR" sz="1100">
                <a:solidFill>
                  <a:schemeClr val="dk1"/>
                </a:solidFill>
                <a:latin typeface="Arial Narrow"/>
                <a:ea typeface="Arial Narrow"/>
                <a:cs typeface="Arial Narrow"/>
                <a:sym typeface="Arial Narrow"/>
              </a:rPr>
              <a:t>Objetivo do ateliê para a pesquisa do Grupo Águas: </a:t>
            </a:r>
            <a:r>
              <a:rPr lang="pt-BR" sz="1100">
                <a:solidFill>
                  <a:schemeClr val="dk1"/>
                </a:solidFill>
                <a:latin typeface="Arial Narrow"/>
                <a:ea typeface="Arial Narrow"/>
                <a:cs typeface="Arial Narrow"/>
                <a:sym typeface="Arial Narrow"/>
              </a:rPr>
              <a:t>Vivenciar o espaço do Córrego e observar a apropriação das crianças no espaço e a forma como registram o espaço</a:t>
            </a:r>
            <a:endParaRPr sz="1100">
              <a:solidFill>
                <a:schemeClr val="dk1"/>
              </a:solidFill>
              <a:latin typeface="Arial Narrow"/>
              <a:ea typeface="Arial Narrow"/>
              <a:cs typeface="Arial Narrow"/>
              <a:sym typeface="Arial Narrow"/>
            </a:endParaRPr>
          </a:p>
          <a:p>
            <a:pPr indent="0" lvl="0" marL="0" rtl="0" algn="l">
              <a:lnSpc>
                <a:spcPct val="115000"/>
              </a:lnSpc>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b="1" lang="pt-BR" sz="1100">
                <a:solidFill>
                  <a:schemeClr val="dk1"/>
                </a:solidFill>
                <a:latin typeface="Arial Narrow"/>
                <a:ea typeface="Arial Narrow"/>
                <a:cs typeface="Arial Narrow"/>
                <a:sym typeface="Arial Narrow"/>
              </a:rPr>
              <a:t>Atividades propostas que favorecem o trabalho com as competências da BNCC:</a:t>
            </a:r>
            <a:endParaRPr b="1"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Desenho</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Realidade próxima</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Atividade em grupo</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Atividade prática</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Observação</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899999" rtl="0" algn="l">
              <a:lnSpc>
                <a:spcPct val="115000"/>
              </a:lnSpc>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899999" rtl="0" algn="l">
              <a:lnSpc>
                <a:spcPct val="115000"/>
              </a:lnSpc>
              <a:spcBef>
                <a:spcPts val="0"/>
              </a:spcBef>
              <a:spcAft>
                <a:spcPts val="0"/>
              </a:spcAft>
              <a:buNone/>
            </a:pPr>
            <a:r>
              <a:t/>
            </a:r>
            <a:endParaRPr sz="1100">
              <a:solidFill>
                <a:schemeClr val="dk1"/>
              </a:solidFill>
              <a:latin typeface="Arial Narrow"/>
              <a:ea typeface="Arial Narrow"/>
              <a:cs typeface="Arial Narrow"/>
              <a:sym typeface="Arial Narrow"/>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nvSpPr>
        <p:spPr>
          <a:xfrm>
            <a:off x="0" y="4366200"/>
            <a:ext cx="4714800" cy="7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latin typeface="Fjalla One"/>
                <a:ea typeface="Fjalla One"/>
                <a:cs typeface="Fjalla One"/>
                <a:sym typeface="Fjalla One"/>
              </a:rPr>
              <a:t>Ateliê 04</a:t>
            </a:r>
            <a:endParaRPr>
              <a:latin typeface="Fjalla One"/>
              <a:ea typeface="Fjalla One"/>
              <a:cs typeface="Fjalla One"/>
              <a:sym typeface="Fjalla One"/>
            </a:endParaRPr>
          </a:p>
          <a:p>
            <a:pPr indent="0" lvl="0" marL="0" rtl="0" algn="l">
              <a:spcBef>
                <a:spcPts val="0"/>
              </a:spcBef>
              <a:spcAft>
                <a:spcPts val="0"/>
              </a:spcAft>
              <a:buNone/>
            </a:pPr>
            <a:r>
              <a:rPr lang="pt-BR">
                <a:latin typeface="Fjalla One"/>
                <a:ea typeface="Fjalla One"/>
                <a:cs typeface="Fjalla One"/>
                <a:sym typeface="Fjalla One"/>
              </a:rPr>
              <a:t>PINTURA AO AR LIVRE NAS MARGENS DO CAPÃO</a:t>
            </a:r>
            <a:endParaRPr>
              <a:latin typeface="Fjalla One"/>
              <a:ea typeface="Fjalla One"/>
              <a:cs typeface="Fjalla One"/>
              <a:sym typeface="Fjalla One"/>
            </a:endParaRPr>
          </a:p>
          <a:p>
            <a:pPr indent="0" lvl="0" marL="0" rtl="0" algn="l">
              <a:spcBef>
                <a:spcPts val="0"/>
              </a:spcBef>
              <a:spcAft>
                <a:spcPts val="0"/>
              </a:spcAft>
              <a:buNone/>
            </a:pPr>
            <a:r>
              <a:rPr lang="pt-BR" sz="1050">
                <a:solidFill>
                  <a:schemeClr val="dk1"/>
                </a:solidFill>
                <a:latin typeface="Corbel"/>
                <a:ea typeface="Corbel"/>
                <a:cs typeface="Corbel"/>
                <a:sym typeface="Corbel"/>
              </a:rPr>
              <a:t>21/10/2022</a:t>
            </a:r>
            <a:endParaRPr>
              <a:latin typeface="Fjalla One"/>
              <a:ea typeface="Fjalla One"/>
              <a:cs typeface="Fjalla One"/>
              <a:sym typeface="Fjalla One"/>
            </a:endParaRPr>
          </a:p>
        </p:txBody>
      </p:sp>
      <p:pic>
        <p:nvPicPr>
          <p:cNvPr id="89" name="Google Shape;89;p18"/>
          <p:cNvPicPr preferRelativeResize="0"/>
          <p:nvPr/>
        </p:nvPicPr>
        <p:blipFill>
          <a:blip r:embed="rId3">
            <a:alphaModFix/>
          </a:blip>
          <a:stretch>
            <a:fillRect/>
          </a:stretch>
        </p:blipFill>
        <p:spPr>
          <a:xfrm>
            <a:off x="110076" y="118050"/>
            <a:ext cx="5256125" cy="3942102"/>
          </a:xfrm>
          <a:prstGeom prst="rect">
            <a:avLst/>
          </a:prstGeom>
          <a:noFill/>
          <a:ln>
            <a:noFill/>
          </a:ln>
        </p:spPr>
      </p:pic>
      <p:sp>
        <p:nvSpPr>
          <p:cNvPr id="90" name="Google Shape;90;p18"/>
          <p:cNvSpPr txBox="1"/>
          <p:nvPr/>
        </p:nvSpPr>
        <p:spPr>
          <a:xfrm>
            <a:off x="5572275" y="125850"/>
            <a:ext cx="3327900" cy="4248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100">
                <a:solidFill>
                  <a:schemeClr val="dk1"/>
                </a:solidFill>
                <a:latin typeface="Arial Narrow"/>
                <a:ea typeface="Arial Narrow"/>
                <a:cs typeface="Arial Narrow"/>
                <a:sym typeface="Arial Narrow"/>
              </a:rPr>
              <a:t>Espaços não formais de aprendizagem </a:t>
            </a:r>
            <a:endParaRPr b="1"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A escola e suas dependências constituem um espaço formal de ensino-aprendizagem. Mas não é somente no ambiente escolar que a aprendizagem acontece.</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Ao visitar as margens do Córrego do Capão para uma sessão de pintura da paisagem às crianças reconhecem o córrego de outra forma. O córrego do Capão que é conhecido na vizinhança como lugar de entulho, lixo e esgoto, quando visitado para esta atividade de pintura abre o olhar para enxergá-lo de uma outra forma. Entende-se como um lugar belo e que precisa de intervenções mínimas. A atividade de pintura ajuda a elaborar questões: o que deve ser feito e quem deve fazer para o Capão não receber mais esgoto? O que são os interceptores da COPASA ao longo das margens? Para que servem?  </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rPr lang="pt-BR" sz="1100">
                <a:solidFill>
                  <a:schemeClr val="dk1"/>
                </a:solidFill>
                <a:latin typeface="Arial Narrow"/>
                <a:ea typeface="Arial Narrow"/>
                <a:cs typeface="Arial Narrow"/>
                <a:sym typeface="Arial Narrow"/>
              </a:rPr>
              <a:t>Nesta atividade os estudantes gostaram de conversar com as estudantes de pintura da UEMG que lhes apesentaram materiais de pintura. As imagens produzidas tanto pelos estudantes da UEMG quanto pelos estudantes da EMALC serão disponibilizadas no site. </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sz="1100">
              <a:solidFill>
                <a:schemeClr val="dk1"/>
              </a:solidFill>
              <a:latin typeface="Arial Narrow"/>
              <a:ea typeface="Arial Narrow"/>
              <a:cs typeface="Arial Narrow"/>
              <a:sym typeface="Arial Narrow"/>
            </a:endParaRPr>
          </a:p>
          <a:p>
            <a:pPr indent="0" lvl="0" marL="0" rtl="0" algn="l">
              <a:spcBef>
                <a:spcPts val="0"/>
              </a:spcBef>
              <a:spcAft>
                <a:spcPts val="0"/>
              </a:spcAft>
              <a:buNone/>
            </a:pPr>
            <a:r>
              <a:t/>
            </a:r>
            <a:endParaRPr b="1" sz="1100">
              <a:solidFill>
                <a:schemeClr val="dk1"/>
              </a:solidFill>
              <a:latin typeface="Arial Narrow"/>
              <a:ea typeface="Arial Narrow"/>
              <a:cs typeface="Arial Narrow"/>
              <a:sym typeface="Arial Narrow"/>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